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Fira Sans"/>
      <p:regular r:id="rId42"/>
      <p:bold r:id="rId43"/>
      <p:italic r:id="rId44"/>
      <p:boldItalic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25F12F-CE46-4C4C-8610-C02C4634B581}">
  <a:tblStyle styleId="{C925F12F-CE46-4C4C-8610-C02C4634B5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2" Type="http://schemas.openxmlformats.org/officeDocument/2006/relationships/font" Target="fonts/FiraSans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44" Type="http://schemas.openxmlformats.org/officeDocument/2006/relationships/font" Target="fonts/FiraSans-italic.fntdata"/><Relationship Id="rId21" Type="http://schemas.openxmlformats.org/officeDocument/2006/relationships/slide" Target="slides/slide15.xml"/><Relationship Id="rId43" Type="http://schemas.openxmlformats.org/officeDocument/2006/relationships/font" Target="fonts/FiraSans-bold.fntdata"/><Relationship Id="rId24" Type="http://schemas.openxmlformats.org/officeDocument/2006/relationships/slide" Target="slides/slide18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7.xml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Comforta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da54cc9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9da54cc9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9da54cc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9da54cc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b28d94b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b28d94b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8f8253b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8f8253b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b28d94b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b28d94b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8f8253b8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8f8253b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a803c8a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a803c8a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c9e464e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c9e464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c30ee5b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c30ee5b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b28d94b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b28d94b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79a504a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79a504a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8f8253b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8f8253b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b3085713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b308571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8f8253b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8f8253b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a803c8a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a803c8a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a803c8a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a803c8a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c30ee5bf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c30ee5bf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8f8253b8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8f8253b8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cad0df2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cad0df2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79a504a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79a504a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79a504a9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79a504a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79a504a9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79a504a9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79a504a9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79a504a9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79a504a9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79a504a9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9da54cc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9da54cc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9da54cc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9da54cc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irFPREZ5-FIngIVoZrvMZSDSR5WMtuNt/view" TargetMode="External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PnboRtVmfWhmKXSk1Jmy_Wv9E2BmthBN/view" TargetMode="External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2312.10997" TargetMode="External"/><Relationship Id="rId4" Type="http://schemas.openxmlformats.org/officeDocument/2006/relationships/hyperlink" Target="https://arxiv.org/abs/2410.12837" TargetMode="External"/><Relationship Id="rId5" Type="http://schemas.openxmlformats.org/officeDocument/2006/relationships/hyperlink" Target="https://arxiv.org/abs/2309.01431" TargetMode="External"/><Relationship Id="rId6" Type="http://schemas.openxmlformats.org/officeDocument/2006/relationships/hyperlink" Target="https://github.com/kvoloshenko/Local_RAG_Agent_0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518225" y="2399375"/>
            <a:ext cx="50973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2"/>
                </a:solidFill>
              </a:rPr>
              <a:t>RAG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500">
                <a:solidFill>
                  <a:schemeClr val="dk2"/>
                </a:solidFill>
              </a:rPr>
              <a:t>ИИ-ассистент для студентов медицинских вузов</a:t>
            </a:r>
            <a:r>
              <a:rPr b="0" lang="ru" sz="2500"/>
              <a:t> </a:t>
            </a:r>
            <a:endParaRPr b="0" sz="2500"/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518225" y="3868225"/>
            <a:ext cx="5097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Проект выполнили студентки 3-го курса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400"/>
              <a:t>Кущенко Валерия и Гусева София </a:t>
            </a:r>
            <a:endParaRPr b="1" sz="1400"/>
          </a:p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Retrieval-Augmented Generation for Large Language Models: A Survey.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27"/>
          <p:cNvSpPr/>
          <p:nvPr/>
        </p:nvSpPr>
        <p:spPr>
          <a:xfrm rot="10800000">
            <a:off x="3196550" y="1320050"/>
            <a:ext cx="1972800" cy="1174200"/>
          </a:xfrm>
          <a:prstGeom prst="leftRightUpArrow">
            <a:avLst>
              <a:gd fmla="val 6917" name="adj1"/>
              <a:gd fmla="val 9998" name="adj2"/>
              <a:gd fmla="val 22850" name="adj3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3748400" y="858350"/>
            <a:ext cx="8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Lato"/>
                <a:ea typeface="Lato"/>
                <a:cs typeface="Lato"/>
                <a:sym typeface="Lato"/>
              </a:rPr>
              <a:t>RAG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2434075" y="2714675"/>
            <a:ext cx="336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Retrieval </a:t>
            </a:r>
            <a:endParaRPr b="1" sz="16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структура извлеченных данных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оптимизация индексации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оптимизация запроса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embedding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адаптер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5639050" y="1099050"/>
            <a:ext cx="252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Generation </a:t>
            </a:r>
            <a:endParaRPr b="1" sz="16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корректировка содержания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корректировка LLM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61100" y="1099075"/>
            <a:ext cx="286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Augmentation</a:t>
            </a:r>
            <a:endParaRPr b="1" sz="16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</a:pPr>
            <a:r>
              <a:rPr lang="ru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итеративный поиск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</a:pPr>
            <a:r>
              <a:rPr lang="ru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рекурсивный поиск 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</a:pPr>
            <a:r>
              <a:rPr lang="ru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адаптивный поиск  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Пора перейти к нашей работе….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8" name="Google Shape;258;p28" title="4c23f89e-8456-4371-993a-b2d26ef0390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25" y="850375"/>
            <a:ext cx="6740549" cy="404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Спецификация модели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6238200" y="4423300"/>
            <a:ext cx="27444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EMBEDDINGS from intfloat/multilingual-e5-base</a:t>
            </a:r>
            <a:endParaRPr b="1"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133050" y="921325"/>
            <a:ext cx="295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LLAMA3.2</a:t>
            </a:r>
            <a:endParaRPr b="1"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Fira Sans"/>
              <a:buChar char="●"/>
            </a:pPr>
            <a:r>
              <a:rPr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З</a:t>
            </a:r>
            <a:r>
              <a:rPr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анимает не так много памяти</a:t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Fira Sans"/>
              <a:buChar char="●"/>
            </a:pPr>
            <a:r>
              <a:rPr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Подходит для использования инструкций</a:t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Fira Sans"/>
              <a:buChar char="●"/>
            </a:pPr>
            <a:r>
              <a:rPr lang="ru" sz="125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Поддерживает русский язык</a:t>
            </a:r>
            <a:endParaRPr sz="125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7" name="Google Shape;267;p29"/>
          <p:cNvGrpSpPr/>
          <p:nvPr/>
        </p:nvGrpSpPr>
        <p:grpSpPr>
          <a:xfrm>
            <a:off x="298025" y="709200"/>
            <a:ext cx="5729975" cy="3579500"/>
            <a:chOff x="194300" y="709200"/>
            <a:chExt cx="5729975" cy="3579500"/>
          </a:xfrm>
        </p:grpSpPr>
        <p:pic>
          <p:nvPicPr>
            <p:cNvPr id="268" name="Google Shape;26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4300" y="709200"/>
              <a:ext cx="5679250" cy="1180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9"/>
            <p:cNvGrpSpPr/>
            <p:nvPr/>
          </p:nvGrpSpPr>
          <p:grpSpPr>
            <a:xfrm>
              <a:off x="298025" y="779375"/>
              <a:ext cx="5626250" cy="3509325"/>
              <a:chOff x="298025" y="779375"/>
              <a:chExt cx="5626250" cy="3509325"/>
            </a:xfrm>
          </p:grpSpPr>
          <p:pic>
            <p:nvPicPr>
              <p:cNvPr id="270" name="Google Shape;270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8025" y="1889800"/>
                <a:ext cx="5618449" cy="2398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Google Shape;271;p29"/>
              <p:cNvSpPr/>
              <p:nvPr/>
            </p:nvSpPr>
            <p:spPr>
              <a:xfrm>
                <a:off x="305875" y="779375"/>
                <a:ext cx="5618400" cy="34659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72" name="Google Shape;272;p29"/>
          <p:cNvGrpSpPr/>
          <p:nvPr/>
        </p:nvGrpSpPr>
        <p:grpSpPr>
          <a:xfrm>
            <a:off x="368748" y="4339500"/>
            <a:ext cx="5659094" cy="709200"/>
            <a:chOff x="298038" y="4277688"/>
            <a:chExt cx="5769288" cy="709200"/>
          </a:xfrm>
        </p:grpSpPr>
        <p:pic>
          <p:nvPicPr>
            <p:cNvPr id="273" name="Google Shape;273;p29"/>
            <p:cNvPicPr preferRelativeResize="0"/>
            <p:nvPr/>
          </p:nvPicPr>
          <p:blipFill rotWithShape="1">
            <a:blip r:embed="rId5">
              <a:alphaModFix/>
            </a:blip>
            <a:srcRect b="0" l="0" r="0" t="20261"/>
            <a:stretch/>
          </p:blipFill>
          <p:spPr>
            <a:xfrm>
              <a:off x="298038" y="4299175"/>
              <a:ext cx="4273950" cy="6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9"/>
            <p:cNvSpPr/>
            <p:nvPr/>
          </p:nvSpPr>
          <p:spPr>
            <a:xfrm>
              <a:off x="337325" y="4277688"/>
              <a:ext cx="5730000" cy="709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Данные для обучения: откуда брали и на чем учили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322100" y="709200"/>
            <a:ext cx="8490300" cy="3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ira Sans"/>
              <a:buAutoNum type="arabicPeriod"/>
            </a:pPr>
            <a:r>
              <a:rPr lang="ru" sz="1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Литература, на которой обучалась модель:</a:t>
            </a:r>
            <a:endParaRPr sz="17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       </a:t>
            </a:r>
            <a:r>
              <a:rPr lang="ru"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ru" sz="1300">
                <a:latin typeface="Fira Sans"/>
                <a:ea typeface="Fira Sans"/>
                <a:cs typeface="Fira Sans"/>
                <a:sym typeface="Fira Sans"/>
              </a:rPr>
              <a:t>C полным списком литературы можно ознакомиться в разделе About Model на нашем сайте)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“Введение в молекулярную биологию от клеток к атомам”  - </a:t>
            </a:r>
            <a:r>
              <a:rPr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Э. Рис, М. Стернберг;</a:t>
            </a:r>
            <a:r>
              <a:rPr lang="ru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“Биологическая химия” - </a:t>
            </a:r>
            <a:r>
              <a:rPr i="1" lang="ru">
                <a:latin typeface="Fira Sans"/>
                <a:ea typeface="Fira Sans"/>
                <a:cs typeface="Fira Sans"/>
                <a:sym typeface="Fira Sans"/>
              </a:rPr>
              <a:t>Е.С. Северин, Т.Л. Алейникова, Е.В. Осипов и С.А. Силаева;</a:t>
            </a:r>
            <a:endParaRPr i="1"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“Основы патологии: Учебное пособие для студентов медицинских училищ и колледжей”  - </a:t>
            </a:r>
            <a:r>
              <a:rPr i="1" lang="ru">
                <a:latin typeface="Fira Sans"/>
                <a:ea typeface="Fira Sans"/>
                <a:cs typeface="Fira Sans"/>
                <a:sym typeface="Fira Sans"/>
              </a:rPr>
              <a:t>И.В. Ремизов, В.А. Дорошенко;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“</a:t>
            </a:r>
            <a:r>
              <a:rPr lang="ru">
                <a:latin typeface="Fira Sans"/>
                <a:ea typeface="Fira Sans"/>
                <a:cs typeface="Fira Sans"/>
                <a:sym typeface="Fira Sans"/>
              </a:rPr>
              <a:t>Общая хирургия</a:t>
            </a: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” - </a:t>
            </a:r>
            <a:r>
              <a:rPr i="1" lang="ru">
                <a:latin typeface="Fira Sans"/>
                <a:ea typeface="Fira Sans"/>
                <a:cs typeface="Fira Sans"/>
                <a:sym typeface="Fira Sans"/>
              </a:rPr>
              <a:t>Гостищев В.К;</a:t>
            </a:r>
            <a:r>
              <a:rPr lang="ru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“Пропедевтика детских болезней с уходом за детьми” - </a:t>
            </a:r>
            <a:r>
              <a:rPr i="1" lang="ru">
                <a:latin typeface="Fira Sans"/>
                <a:ea typeface="Fira Sans"/>
                <a:cs typeface="Fira Sans"/>
                <a:sym typeface="Fira Sans"/>
              </a:rPr>
              <a:t>Т.В. Капитан;</a:t>
            </a:r>
            <a:endParaRPr i="1"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и другие.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AutoNum type="arabicPeriod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Интернет-ресурсы с помощью сервиса Tavily AI.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AutoNum type="arabicPeriod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Файлы, загруженные со стороны студента.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latin typeface="Fira Sans"/>
                <a:ea typeface="Fira Sans"/>
                <a:cs typeface="Fira Sans"/>
                <a:sym typeface="Fira Sans"/>
              </a:rPr>
              <a:t>*Вся литература была подобрана на основе её наличия в программе обучения у разных (признанных) вузов</a:t>
            </a:r>
            <a:endParaRPr i="1"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0371850" y="-57950"/>
            <a:ext cx="59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Tavily for WebSearch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840125" y="851150"/>
            <a:ext cx="7018500" cy="4131075"/>
            <a:chOff x="138275" y="893050"/>
            <a:chExt cx="7018500" cy="4131075"/>
          </a:xfrm>
        </p:grpSpPr>
        <p:pic>
          <p:nvPicPr>
            <p:cNvPr id="290" name="Google Shape;29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0" y="893050"/>
              <a:ext cx="6903724" cy="412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1"/>
            <p:cNvSpPr/>
            <p:nvPr/>
          </p:nvSpPr>
          <p:spPr>
            <a:xfrm>
              <a:off x="138275" y="894625"/>
              <a:ext cx="7018500" cy="4129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31"/>
          <p:cNvSpPr/>
          <p:nvPr/>
        </p:nvSpPr>
        <p:spPr>
          <a:xfrm>
            <a:off x="1531525" y="4424875"/>
            <a:ext cx="5384400" cy="418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Архитектура 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9" name="Google Shape;299;p32" title="Без названия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876300"/>
            <a:ext cx="8207750" cy="4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 title="image_2025-05-16_15-33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375"/>
            <a:ext cx="9144000" cy="4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2985100" y="63425"/>
            <a:ext cx="32880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Архитектура 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2966675" y="789850"/>
            <a:ext cx="3310200" cy="2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Prompt-часть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5" name="Google Shape;315;p34" title="529852559244826708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0" y="816300"/>
            <a:ext cx="7891400" cy="420947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Пример работы модели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0" y="772050"/>
            <a:ext cx="5071405" cy="208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98" y="2916525"/>
            <a:ext cx="4250500" cy="21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/>
        </p:nvSpPr>
        <p:spPr>
          <a:xfrm>
            <a:off x="5952225" y="772050"/>
            <a:ext cx="3074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Далее приведен пример работы модели. 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Ей был задан вопрос из учебника</a:t>
            </a:r>
            <a:r>
              <a:rPr i="1"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“ОСНОВЫ ПАТОЛОГИИ Учебное пособие для студентов медицинских училищ и колледжей” - </a:t>
            </a: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эталонный текст приведен на второй фотографии. 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Как можно заметить, модель легко справилась с вопросом и дала качественный ответ.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337325" y="768900"/>
            <a:ext cx="5059800" cy="429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Пример работы модели (WebSearch)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0" y="1612438"/>
            <a:ext cx="5547626" cy="12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261050" y="851100"/>
            <a:ext cx="8738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Также приведем пример работы модели с не релевантным текстом. Все учебники содержат в себе информацию ТОЛЬКО о медицине, поэтому было решено задать исторический вопрос.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Модель справилась с заданием и ушла в WebSearch с помощью Tavily - это отражено в логах.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4" name="Google Shape;334;p36"/>
          <p:cNvGrpSpPr/>
          <p:nvPr/>
        </p:nvGrpSpPr>
        <p:grpSpPr>
          <a:xfrm>
            <a:off x="442300" y="3721940"/>
            <a:ext cx="6473683" cy="709225"/>
            <a:chOff x="320000" y="2571675"/>
            <a:chExt cx="5554425" cy="546188"/>
          </a:xfrm>
        </p:grpSpPr>
        <p:pic>
          <p:nvPicPr>
            <p:cNvPr id="335" name="Google Shape;335;p36"/>
            <p:cNvPicPr preferRelativeResize="0"/>
            <p:nvPr/>
          </p:nvPicPr>
          <p:blipFill rotWithShape="1">
            <a:blip r:embed="rId4">
              <a:alphaModFix/>
            </a:blip>
            <a:srcRect b="0" l="0" r="34482" t="0"/>
            <a:stretch/>
          </p:blipFill>
          <p:spPr>
            <a:xfrm>
              <a:off x="320000" y="2571738"/>
              <a:ext cx="5547627" cy="54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36"/>
            <p:cNvSpPr/>
            <p:nvPr/>
          </p:nvSpPr>
          <p:spPr>
            <a:xfrm>
              <a:off x="326825" y="2571675"/>
              <a:ext cx="5547600" cy="546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 title="bdf6ac64-5401-4a99-adfa-f1cee305c6f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825" y="791400"/>
            <a:ext cx="4960175" cy="4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-9400" y="0"/>
            <a:ext cx="91440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Актуальность : кому и зачем это вообще надо ?</a:t>
            </a:r>
            <a:endParaRPr b="1" sz="2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19750" y="766350"/>
            <a:ext cx="3840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Представим себе типичного студента медицинского вуза </a:t>
            </a:r>
            <a:r>
              <a:rPr i="1" lang="ru" sz="1600">
                <a:latin typeface="Fira Sans"/>
                <a:ea typeface="Fira Sans"/>
                <a:cs typeface="Fira Sans"/>
                <a:sym typeface="Fira Sans"/>
              </a:rPr>
              <a:t>(картинка справа) </a:t>
            </a: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: вечно уставший, с кучей дедлайнов и недосыпом на все 8 лет обучения.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Как же помочь и немного облегчить их участь ? 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— Сократить время на поиски информации, необходимой для заучивания материалов и выполнения работ.</a:t>
            </a:r>
            <a:endParaRPr b="1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Fira Sans"/>
                <a:ea typeface="Fira Sans"/>
                <a:cs typeface="Fira Sans"/>
                <a:sym typeface="Fira Sans"/>
              </a:rPr>
              <a:t>Для более тщательного анализа актуальности данной проблемы мы провели опрос среди студентов медицинского вуза.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Демонстрация работы модели с новой литературой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3" name="Google Shape;343;p37" title="IMG_951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9200"/>
            <a:ext cx="9153302" cy="4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Как устроен сайт 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0" name="Google Shape;350;p38" title="IMG_951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9200"/>
            <a:ext cx="9153302" cy="44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Оценка работы модели: метрики качества 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27750" y="758725"/>
            <a:ext cx="9088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Модели было задано </a:t>
            </a:r>
            <a:r>
              <a:rPr b="1" i="1" lang="ru">
                <a:solidFill>
                  <a:srgbClr val="073763"/>
                </a:solidFill>
                <a:latin typeface="Fira Sans"/>
                <a:ea typeface="Fira Sans"/>
                <a:cs typeface="Fira Sans"/>
                <a:sym typeface="Fira Sans"/>
              </a:rPr>
              <a:t>15 вопросов</a:t>
            </a:r>
            <a:r>
              <a:rPr b="1"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по медицинской тематике. Позже ответы модели сравнивались с “эталонными” ответами на те же вопросы, но уже из учебников.</a:t>
            </a:r>
            <a:endParaRPr i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Для сравнения ответов были использованы </a:t>
            </a:r>
            <a:r>
              <a:rPr b="1" i="1" lang="ru">
                <a:solidFill>
                  <a:srgbClr val="073763"/>
                </a:solidFill>
                <a:latin typeface="Fira Sans"/>
                <a:ea typeface="Fira Sans"/>
                <a:cs typeface="Fira Sans"/>
                <a:sym typeface="Fira Sans"/>
              </a:rPr>
              <a:t>три метрики качества.</a:t>
            </a:r>
            <a:endParaRPr b="1" i="1">
              <a:solidFill>
                <a:srgbClr val="07376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Метрики :</a:t>
            </a:r>
            <a:endParaRPr i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Fira Sans"/>
              <a:buChar char="●"/>
            </a:pPr>
            <a:r>
              <a:rPr lang="ru">
                <a:solidFill>
                  <a:srgbClr val="202122"/>
                </a:solidFill>
                <a:latin typeface="Fira Sans"/>
                <a:ea typeface="Fira Sans"/>
                <a:cs typeface="Fira Sans"/>
                <a:sym typeface="Fira Sans"/>
              </a:rPr>
              <a:t>ROUGE-L (F1-score)</a:t>
            </a:r>
            <a:endParaRPr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Fira Sans"/>
              <a:buChar char="●"/>
            </a:pPr>
            <a:r>
              <a:rPr lang="ru">
                <a:solidFill>
                  <a:srgbClr val="202122"/>
                </a:solidFill>
                <a:latin typeface="Fira Sans"/>
                <a:ea typeface="Fira Sans"/>
                <a:cs typeface="Fira Sans"/>
                <a:sym typeface="Fira Sans"/>
              </a:rPr>
              <a:t>TF-IDF + косинусное расстояние </a:t>
            </a:r>
            <a:endParaRPr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Fira Sans"/>
              <a:buChar char="●"/>
            </a:pPr>
            <a:r>
              <a:rPr lang="ru">
                <a:solidFill>
                  <a:srgbClr val="202122"/>
                </a:solidFill>
                <a:latin typeface="Fira Sans"/>
                <a:ea typeface="Fira Sans"/>
                <a:cs typeface="Fira Sans"/>
                <a:sym typeface="Fira Sans"/>
              </a:rPr>
              <a:t>Кастомная метрика : оценка ответов модели от студентов-отличников медицинского вуза. </a:t>
            </a:r>
            <a:endParaRPr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358" name="Google Shape;358;p39"/>
          <p:cNvGraphicFramePr/>
          <p:nvPr/>
        </p:nvGraphicFramePr>
        <p:xfrm>
          <a:off x="347400" y="309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{C925F12F-CE46-4C4C-8610-C02C4634B581}</a:tableStyleId>
              </a:tblPr>
              <a:tblGrid>
                <a:gridCol w="2838800"/>
                <a:gridCol w="2838800"/>
                <a:gridCol w="28388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274E1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Средние значения для каждой метрики</a:t>
                      </a:r>
                      <a:r>
                        <a:rPr b="1" lang="ru" sz="16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endParaRPr b="1" sz="16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274E1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ROUGE-L (F1-score)</a:t>
                      </a:r>
                      <a:endParaRPr b="1">
                        <a:solidFill>
                          <a:srgbClr val="274E1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274E1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TF-IDF + косинусное расстояние</a:t>
                      </a:r>
                      <a:endParaRPr b="1">
                        <a:solidFill>
                          <a:srgbClr val="274E1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274E1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Кастомная метрика </a:t>
                      </a:r>
                      <a:endParaRPr b="1">
                        <a:solidFill>
                          <a:srgbClr val="274E1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0.6227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0.6912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0.9467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Оценка работы модели: </a:t>
            </a: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TF-IDF </a:t>
            </a: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 ROUGE-L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5" name="Google Shape;365;p40" title="метрики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25" y="991325"/>
            <a:ext cx="5428625" cy="363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" name="Google Shape;366;p40"/>
          <p:cNvGraphicFramePr/>
          <p:nvPr/>
        </p:nvGraphicFramePr>
        <p:xfrm>
          <a:off x="6145550" y="124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{C925F12F-CE46-4C4C-8610-C02C4634B581}</a:tableStyleId>
              </a:tblPr>
              <a:tblGrid>
                <a:gridCol w="892100"/>
                <a:gridCol w="1010100"/>
                <a:gridCol w="826200"/>
              </a:tblGrid>
              <a:tr h="3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ROUGE-L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TF-IDF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max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CFE2F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0.88</a:t>
                      </a:r>
                      <a:endParaRPr sz="1900">
                        <a:highlight>
                          <a:srgbClr val="CFE2F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D9EAD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0.92</a:t>
                      </a:r>
                      <a:endParaRPr sz="1900">
                        <a:highlight>
                          <a:srgbClr val="D9EAD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median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CFE2F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0.64</a:t>
                      </a:r>
                      <a:endParaRPr sz="1900">
                        <a:highlight>
                          <a:srgbClr val="CFE2F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D9EAD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0.75</a:t>
                      </a:r>
                      <a:endParaRPr sz="1900">
                        <a:highlight>
                          <a:srgbClr val="D9EAD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min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CFE2F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0.26</a:t>
                      </a:r>
                      <a:endParaRPr sz="1900">
                        <a:highlight>
                          <a:srgbClr val="CFE2F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D9EAD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0.32</a:t>
                      </a:r>
                      <a:endParaRPr sz="1900">
                        <a:highlight>
                          <a:srgbClr val="D9EAD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highlight>
                          <a:srgbClr val="CFE2F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highlight>
                          <a:srgbClr val="D9EAD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mean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CFE2F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0.62</a:t>
                      </a:r>
                      <a:endParaRPr sz="1900">
                        <a:highlight>
                          <a:srgbClr val="CFE2F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highlight>
                            <a:srgbClr val="D9EAD3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0.69</a:t>
                      </a:r>
                      <a:endParaRPr sz="1900">
                        <a:highlight>
                          <a:srgbClr val="D9EAD3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Оценка работы модели: </a:t>
            </a: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кастомная метрика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98875" y="897025"/>
            <a:ext cx="38997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Мы попросили 5х студентов-отличников оценить ответы модели на 15 разных вопросов из медицинской сферы, предоставив им при этом “эталонный” вариант ответа из книги.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73763"/>
                </a:solidFill>
                <a:latin typeface="Fira Sans"/>
                <a:ea typeface="Fira Sans"/>
                <a:cs typeface="Fira Sans"/>
                <a:sym typeface="Fira Sans"/>
              </a:rPr>
              <a:t>9 из 15 ответов</a:t>
            </a: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 модели по мнению всех 5х студентов </a:t>
            </a: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по содержанию</a:t>
            </a: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 полностью соответствуют эталонному ответу из книги.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Среднее значение метрики: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  0.95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4" name="Google Shape;374;p41" title="ca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575" y="897025"/>
            <a:ext cx="5081226" cy="3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/>
        </p:nvSpPr>
        <p:spPr>
          <a:xfrm>
            <a:off x="-9400" y="0"/>
            <a:ext cx="9153300" cy="4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Возможности для развития проекта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219650" y="611600"/>
            <a:ext cx="85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Подбор литературы, на которой обучается модель, совместно с экспертом в медицинской сфере;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Добавление выпадающего списка в панели для выбора специального предмета. Выбор предмета “Анатомия” гарантировал бы базу знаний, состоящую из анатомических книг.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Работа не только с книгами формата PDF, но и с отсканированными документами (конспектами);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Оценка качества загруженной литературы.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Char char="●"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Вывод ссылки на источник ответа модели.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-4650" y="3105196"/>
            <a:ext cx="9153300" cy="4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Этика 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313600" y="3750775"/>
            <a:ext cx="869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Данный проект создан с целью помочь </a:t>
            </a:r>
            <a:r>
              <a:rPr b="1" i="1" lang="ru" sz="1500">
                <a:solidFill>
                  <a:srgbClr val="0C343D"/>
                </a:solidFill>
                <a:latin typeface="Fira Sans"/>
                <a:ea typeface="Fira Sans"/>
                <a:cs typeface="Fira Sans"/>
                <a:sym typeface="Fira Sans"/>
              </a:rPr>
              <a:t>СТУДЕНТАМ</a:t>
            </a:r>
            <a:r>
              <a:rPr b="1" lang="ru" sz="1500">
                <a:solidFill>
                  <a:srgbClr val="0C343D"/>
                </a:solidFill>
                <a:latin typeface="Fira Sans"/>
                <a:ea typeface="Fira Sans"/>
                <a:cs typeface="Fira Sans"/>
                <a:sym typeface="Fira Sans"/>
              </a:rPr>
              <a:t> медицинских вузов</a:t>
            </a: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в их обучении. 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Модель не способна навредить человеку – в крайнем случае студент </a:t>
            </a: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может</a:t>
            </a:r>
            <a:r>
              <a:rPr lang="ru" sz="1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проконсультироваться с преподавателем, и он укажет ему на ошибки. Тем не менее, риск ошибки модели минимален из-за проверки на галлюцинации и опоры на текст. </a:t>
            </a:r>
            <a:endParaRPr sz="15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Ссылки на источники, которые используются в работе </a:t>
            </a:r>
            <a:endParaRPr b="1" sz="24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178475" y="932425"/>
            <a:ext cx="8408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Sans"/>
              <a:buChar char="●"/>
            </a:pPr>
            <a:r>
              <a:rPr i="1"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Yunfan Gao, Yun Xiong, Xinyu Gao, Kangxiang Jia, Jinliu Pan, Yuxi Bi, Yi Dai, Jiawei Sun, Meng Wang, Haofen Wang.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ru" sz="1600">
                <a:solidFill>
                  <a:srgbClr val="3366BB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Retrieval-Augmented Generation for Large Language Models: A Survey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. — 2024-03-27. 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Fira Sans"/>
              <a:buChar char="●"/>
            </a:pPr>
            <a:r>
              <a:rPr i="1"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Shailja Gupta, Rajesh Ranjan, Surya Narayan Singh.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ru" sz="1600">
                <a:solidFill>
                  <a:srgbClr val="3366BB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Comprehensive Survey of Retrieval-Augmented Generation (RAG): Evolution, Current Landscape and Future Directions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. — 2024-10-03.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Fira Sans"/>
              <a:buChar char="●"/>
            </a:pPr>
            <a:r>
              <a:rPr i="1"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Jiawei Chen, Hongyu Lin, Xianpei Han, Le Sun.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ru" sz="1600">
                <a:solidFill>
                  <a:srgbClr val="3366BB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Benchmarking Large Language Models in Retrieval-Augmented Generation</a:t>
            </a: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. — 2023-12-20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Fira Sans"/>
              <a:buChar char="●"/>
            </a:pP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Corrective Retrieval Augmented Generation Shi-Qi Yan1*, Jia-Chen Gu2*, Yun Zhu3, Zhen-Hua Ling1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Fira Sans"/>
              <a:buChar char="●"/>
            </a:pPr>
            <a:r>
              <a:rPr lang="ru" sz="1600" u="sng">
                <a:solidFill>
                  <a:schemeClr val="hlink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  <a:hlinkClick r:id="rId6"/>
              </a:rPr>
              <a:t>https://github.com/kvoloshenko/Local_RAG_Agent_01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Font typeface="Fira Sans"/>
              <a:buChar char="●"/>
            </a:pPr>
            <a:r>
              <a:rPr lang="ru" sz="1600">
                <a:solidFill>
                  <a:srgbClr val="2021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https://langchain-ai.github.io/langgraph/tutorials/rag/langgraph_adaptive_rag_local/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7" name="Google Shape;397;p44"/>
          <p:cNvSpPr txBox="1"/>
          <p:nvPr/>
        </p:nvSpPr>
        <p:spPr>
          <a:xfrm>
            <a:off x="2473325" y="2325300"/>
            <a:ext cx="4044600" cy="4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b="1" sz="23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О</a:t>
            </a:r>
            <a:r>
              <a:rPr b="1" lang="ru" sz="23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прос среди студентов медицинского вуза*</a:t>
            </a:r>
            <a:r>
              <a:rPr b="1" lang="ru" sz="2500">
                <a:highlight>
                  <a:schemeClr val="lt2"/>
                </a:highlight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sz="2500">
              <a:highlight>
                <a:schemeClr val="lt2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highlight>
                <a:schemeClr val="lt2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2" name="Google Shape;192;p20" title="Снимок экрана 2025-05-12 2115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00" y="1480701"/>
            <a:ext cx="6724149" cy="3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276100" y="635875"/>
            <a:ext cx="615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Fira Sans"/>
                <a:ea typeface="Fira Sans"/>
                <a:cs typeface="Fira Sans"/>
                <a:sym typeface="Fira Sans"/>
              </a:rPr>
              <a:t>Вопрос: </a:t>
            </a:r>
            <a:endParaRPr b="1"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Когда мне необходимо найти нужную информацию, я иду ... 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7125900" y="4130000"/>
            <a:ext cx="201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highlight>
                  <a:schemeClr val="lt2"/>
                </a:highlight>
                <a:latin typeface="Fira Sans"/>
                <a:ea typeface="Fira Sans"/>
                <a:cs typeface="Fira Sans"/>
                <a:sym typeface="Fira Sans"/>
              </a:rPr>
              <a:t>*в опросе приняло участие около 50 студентов РНИМУ им. Пирогова. преимущественно - 3 курс.</a:t>
            </a:r>
            <a:endParaRPr sz="1000"/>
          </a:p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</a:t>
            </a: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родолжение опроса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1" name="Google Shape;201;p21" title="Снимок экрана 2025-05-12 2130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8" y="1253875"/>
            <a:ext cx="9015825" cy="3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title="Снимок экрана 2025-05-12 2131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175" y="3023875"/>
            <a:ext cx="4956774" cy="2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178400" y="709200"/>
            <a:ext cx="8965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Fira Sans"/>
                <a:ea typeface="Fira Sans"/>
                <a:cs typeface="Fira Sans"/>
                <a:sym typeface="Fira Sans"/>
              </a:rPr>
              <a:t>Вопрос: </a:t>
            </a:r>
            <a:endParaRPr b="1"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В среднем на поиск необходимой информации в учебниках я трачу…</a:t>
            </a:r>
            <a:endParaRPr sz="15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8958750" y="2763275"/>
            <a:ext cx="116400" cy="46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П</a:t>
            </a: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родолжение опроса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490100" y="783575"/>
            <a:ext cx="815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C343D"/>
                </a:solidFill>
                <a:latin typeface="Fira Sans"/>
                <a:ea typeface="Fira Sans"/>
                <a:cs typeface="Fira Sans"/>
                <a:sym typeface="Fira Sans"/>
              </a:rPr>
              <a:t>Топ-5 самых сложных предметов по мнению студентов (или за что вас могут отчислить)</a:t>
            </a:r>
            <a:endParaRPr b="1" sz="1500">
              <a:solidFill>
                <a:srgbClr val="0C34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212" name="Google Shape;212;p22"/>
          <p:cNvGraphicFramePr/>
          <p:nvPr/>
        </p:nvGraphicFramePr>
        <p:xfrm>
          <a:off x="245038" y="12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{C925F12F-CE46-4C4C-8610-C02C4634B581}</a:tableStyleId>
              </a:tblPr>
              <a:tblGrid>
                <a:gridCol w="2881475"/>
                <a:gridCol w="2881475"/>
                <a:gridCol w="2881475"/>
              </a:tblGrid>
              <a:tr h="58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 курс </a:t>
                      </a:r>
                      <a:endParaRPr b="1" sz="17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 курс </a:t>
                      </a:r>
                      <a:endParaRPr b="1" sz="17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7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 курс </a:t>
                      </a:r>
                      <a:endParaRPr b="1" sz="17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562275">
                <a:tc rowSpan="5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Анатомия человека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Гистология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Общая и биоорганическая химия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Физика, математика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Биология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Нормальная физиология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Биохимия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Топографическая анатомия и оперативная хирургия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Анатомия человека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Пропедевтика внутренних болезней 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5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Топографическая анатомия и оперативная хирургия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Фармакология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highlight>
                            <a:schemeClr val="lt1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Патофизиология, клиническая патофизиология</a:t>
                      </a:r>
                      <a:endParaRPr>
                        <a:highlight>
                          <a:schemeClr val="lt1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highlight>
                            <a:schemeClr val="lt1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Патологическая анатомия, клиническая патологическая анатомия</a:t>
                      </a:r>
                      <a:endParaRPr>
                        <a:highlight>
                          <a:schemeClr val="lt1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Fira Sans"/>
                        <a:buAutoNum type="arabicPeriod"/>
                      </a:pPr>
                      <a:r>
                        <a:rPr lang="ru">
                          <a:highlight>
                            <a:schemeClr val="lt1"/>
                          </a:highlight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Пропедевтика детских болезней</a:t>
                      </a:r>
                      <a:endParaRPr>
                        <a:highlight>
                          <a:schemeClr val="lt1"/>
                        </a:highlight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/>
                </a:tc>
              </a:tr>
              <a:tr h="562275">
                <a:tc vMerge="1"/>
                <a:tc vMerge="1"/>
                <a:tc vMerge="1"/>
              </a:tr>
              <a:tr h="584700">
                <a:tc vMerge="1"/>
                <a:tc vMerge="1"/>
                <a:tc vMerge="1"/>
              </a:tr>
              <a:tr h="573450">
                <a:tc vMerge="1"/>
                <a:tc vMerge="1"/>
                <a:tc vMerge="1"/>
              </a:tr>
              <a:tr h="562275">
                <a:tc vMerge="1"/>
                <a:tc vMerge="1"/>
                <a:tc vMerge="1"/>
              </a:tr>
            </a:tbl>
          </a:graphicData>
        </a:graphic>
      </p:graphicFrame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Цель и актуальность работы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96300" y="979375"/>
            <a:ext cx="89133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Fira Sans"/>
                <a:ea typeface="Fira Sans"/>
                <a:cs typeface="Fira Sans"/>
                <a:sym typeface="Fira Sans"/>
              </a:rPr>
              <a:t>Актуальность работы:</a:t>
            </a:r>
            <a:r>
              <a:rPr b="1" lang="ru" sz="17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Как видно из опроса, большинство студентов тратят на поиски информации около 10 (!) минут, и большинство опрошенных первым делом идут искать информацию в интернете, из-за чего могут наткнуться на недостоверные источники.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Fira Sans"/>
                <a:ea typeface="Fira Sans"/>
                <a:cs typeface="Fira Sans"/>
                <a:sym typeface="Fira Sans"/>
              </a:rPr>
              <a:t>Цель:</a:t>
            </a: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На основе RAG подходов создать ИИ-помощника, который будет по запросу студента искать и генерировать ответ из надежных внутренних источников (книги/учебники, по которым учатся студенты) или внешних (выход в сеть на проверенные сайты).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-4750" y="779725"/>
            <a:ext cx="9134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Проведение опроса среди студентов для выявления актуальности работы ;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Обзор теории по теме: подходы RAG, и что это вообще такое;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Сбор данных для обучения модели (надежные учебники/книги);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Создание рабочей модели RAG;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Реализация модели в доступном для обычного пользователя виде с помощью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Streamlit ;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ru" sz="1700">
                <a:latin typeface="Fira Sans"/>
                <a:ea typeface="Fira Sans"/>
                <a:cs typeface="Fira Sans"/>
                <a:sym typeface="Fira Sans"/>
              </a:rPr>
              <a:t>Оценка работы ИИ-помощника с помощью метрик: ROUGE-L/TF-IDF+косинусное расстояние/оценка ответов модели от студентов.</a:t>
            </a:r>
            <a:endParaRPr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Задачи </a:t>
            </a:r>
            <a:r>
              <a:rPr b="1" lang="ru" sz="2500"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 sz="1500"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Анализ теории по теме (краткий) </a:t>
            </a:r>
            <a:r>
              <a:rPr b="1" lang="ru" sz="2500">
                <a:highlight>
                  <a:schemeClr val="lt2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33" name="Google Shape;233;p25"/>
          <p:cNvGraphicFramePr/>
          <p:nvPr/>
        </p:nvGraphicFramePr>
        <p:xfrm>
          <a:off x="141413" y="77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{C925F12F-CE46-4C4C-8610-C02C4634B581}</a:tableStyleId>
              </a:tblPr>
              <a:tblGrid>
                <a:gridCol w="2818800"/>
                <a:gridCol w="6042375"/>
              </a:tblGrid>
              <a:tr h="9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Retrieval-Augmented Generation for Large Language Models: A Survey.</a:t>
                      </a:r>
                      <a:endParaRPr i="1"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Эволюция RAG : наивный, расширенный и модульный RAG.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Основные стадии RAG – извлечение, генерация и аугментация.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</a:tr>
              <a:tr h="102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Benchmarking Large Language Models in Retrieval-Augmented Generation</a:t>
                      </a:r>
                      <a:endParaRPr i="1"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Нет строгой оценки влияния RAG на работу разных LLM. Сравнение работы 6 разных LLM в связке с системами поиска по четырем критериям: устойчивость к шуму, отказ от ответа, интеграция информации (может ли отвечать на сложные вопросы), устойчивость к ложным данным.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</a:tr>
              <a:tr h="99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 Comprehensive Survey of Retrieval-Augmented Generation (RAG): Evolution, Current Landscape and Future Directions</a:t>
                      </a:r>
                      <a:endParaRPr i="1"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Описание общей архитектуры. Выявление существующих проблем в системах RAG, обзор областей для дальнейшего развития.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</a:tr>
              <a:tr h="121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Corrective Retrieval Augmented Generation</a:t>
                      </a:r>
                      <a:endParaRPr i="1"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RAG частично решает проблему галлюцинаций LLM, но если поиск неудачен, то генерация страдает. Авторы предлагают для решения этой проблемы оценивать качество извлеченной информации и на ее основе, либо использовать внутренние источники, либо выходить во внешний поиск (Интернет).</a:t>
                      </a:r>
                      <a:endParaRPr sz="13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-9400" y="0"/>
            <a:ext cx="9153300" cy="7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Retrieval-Augmented Generation for Large Language Models: A Survey. </a:t>
            </a:r>
            <a:endParaRPr b="1" sz="1500">
              <a:highlight>
                <a:schemeClr val="lt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74425" y="929200"/>
            <a:ext cx="9153300" cy="34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D9EAD3"/>
                </a:highlight>
                <a:latin typeface="Fira Sans"/>
                <a:ea typeface="Fira Sans"/>
                <a:cs typeface="Fira Sans"/>
                <a:sym typeface="Fira Sans"/>
              </a:rPr>
              <a:t>Наивный RAG: </a:t>
            </a:r>
            <a:endParaRPr sz="1500">
              <a:highlight>
                <a:srgbClr val="D9EAD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индексация ;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извлечение ;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генерация.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*</a:t>
            </a:r>
            <a:r>
              <a:rPr lang="ru" sz="1300">
                <a:latin typeface="Fira Sans"/>
                <a:ea typeface="Fira Sans"/>
                <a:cs typeface="Fira Sans"/>
                <a:sym typeface="Fira Sans"/>
              </a:rPr>
              <a:t>Проблемы с извлечением данных и  трудность с генерацией.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D9EAD3"/>
                </a:highlight>
                <a:latin typeface="Fira Sans"/>
                <a:ea typeface="Fira Sans"/>
                <a:cs typeface="Fira Sans"/>
                <a:sym typeface="Fira Sans"/>
              </a:rPr>
              <a:t>Расширенный RAG:</a:t>
            </a:r>
            <a:endParaRPr sz="1500">
              <a:highlight>
                <a:srgbClr val="D9EAD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улучшение техник индексации с помощью подхода со скользящим окном;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до извлечения – оптимизация индексной структуры  и исходного запроса; 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после извлечения – повторная сортировка фрагментов и сжатие контекста.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ru" sz="1500">
                <a:highlight>
                  <a:srgbClr val="D9EAD3"/>
                </a:highlight>
                <a:latin typeface="Fira Sans"/>
                <a:ea typeface="Fira Sans"/>
                <a:cs typeface="Fira Sans"/>
                <a:sym typeface="Fira Sans"/>
              </a:rPr>
              <a:t>Модульный RAG:</a:t>
            </a:r>
            <a:endParaRPr sz="1500">
              <a:highlight>
                <a:srgbClr val="D9EAD3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добавление новых модулей (поисковой, слияния, памяти,предсказания, маршрутизации, адаптации);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ru" sz="1500">
                <a:latin typeface="Fira Sans"/>
                <a:ea typeface="Fira Sans"/>
                <a:cs typeface="Fira Sans"/>
                <a:sym typeface="Fira Sans"/>
              </a:rPr>
              <a:t>добавление новых паттернов (уточнение запросов на извлечение через модуль rewrite).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